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2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3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3.xml" ContentType="application/vnd.openxmlformats-officedocument.themeOverr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15" r:id="rId1"/>
    <p:sldMasterId id="2147484074" r:id="rId2"/>
    <p:sldMasterId id="2147484090" r:id="rId3"/>
    <p:sldMasterId id="2147484100" r:id="rId4"/>
  </p:sldMasterIdLst>
  <p:notesMasterIdLst>
    <p:notesMasterId r:id="rId13"/>
  </p:notesMasterIdLst>
  <p:handoutMasterIdLst>
    <p:handoutMasterId r:id="rId14"/>
  </p:handoutMasterIdLst>
  <p:sldIdLst>
    <p:sldId id="1191" r:id="rId5"/>
    <p:sldId id="1196" r:id="rId6"/>
    <p:sldId id="1197" r:id="rId7"/>
    <p:sldId id="1198" r:id="rId8"/>
    <p:sldId id="1199" r:id="rId9"/>
    <p:sldId id="1200" r:id="rId10"/>
    <p:sldId id="1201" r:id="rId11"/>
    <p:sldId id="1202" r:id="rId12"/>
  </p:sldIdLst>
  <p:sldSz cx="9144000" cy="6858000" type="screen4x3"/>
  <p:notesSz cx="9928225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053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107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16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212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265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2320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199373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6425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786D6AA-A8B7-429A-9702-347F8E6414C1}">
          <p14:sldIdLst>
            <p14:sldId id="1191"/>
            <p14:sldId id="1196"/>
            <p14:sldId id="1197"/>
            <p14:sldId id="1198"/>
            <p14:sldId id="1199"/>
            <p14:sldId id="1200"/>
            <p14:sldId id="1201"/>
            <p14:sldId id="1202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arasova_NS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82F"/>
    <a:srgbClr val="960000"/>
    <a:srgbClr val="F4C6BA"/>
    <a:srgbClr val="FFCCCC"/>
    <a:srgbClr val="F6D0C6"/>
    <a:srgbClr val="FF412D"/>
    <a:srgbClr val="F7DFC5"/>
    <a:srgbClr val="E88B72"/>
    <a:srgbClr val="E9E1B1"/>
    <a:srgbClr val="D2A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0" autoAdjust="0"/>
    <p:restoredTop sz="87456" autoAdjust="0"/>
  </p:normalViewPr>
  <p:slideViewPr>
    <p:cSldViewPr>
      <p:cViewPr varScale="1">
        <p:scale>
          <a:sx n="112" d="100"/>
          <a:sy n="112" d="100"/>
        </p:scale>
        <p:origin x="-58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6" d="100"/>
          <a:sy n="116" d="100"/>
        </p:scale>
        <p:origin x="-2034" y="-102"/>
      </p:cViewPr>
      <p:guideLst>
        <p:guide orient="horz" pos="2142"/>
        <p:guide pos="31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9097303634234265E-2"/>
          <c:y val="3.5805626598465499E-2"/>
          <c:w val="0.83470105509964865"/>
          <c:h val="0.8107416879795517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'1'!$B$8</c:f>
              <c:strCache>
                <c:ptCount val="1"/>
                <c:pt idx="0">
                  <c:v>2018г.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dLbl>
              <c:idx val="2"/>
              <c:layout>
                <c:manualLayout>
                  <c:x val="-1.600640256102441E-2"/>
                  <c:y val="-8.8565804577530386E-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'1'!$C$7:$N$7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'1'!$C$8:$N$8</c:f>
              <c:numCache>
                <c:formatCode>General</c:formatCode>
                <c:ptCount val="12"/>
                <c:pt idx="0">
                  <c:v>1004</c:v>
                </c:pt>
                <c:pt idx="1">
                  <c:v>1747</c:v>
                </c:pt>
                <c:pt idx="2">
                  <c:v>1578</c:v>
                </c:pt>
                <c:pt idx="3">
                  <c:v>1749</c:v>
                </c:pt>
                <c:pt idx="4">
                  <c:v>2003</c:v>
                </c:pt>
                <c:pt idx="5">
                  <c:v>1655</c:v>
                </c:pt>
                <c:pt idx="6">
                  <c:v>1650</c:v>
                </c:pt>
                <c:pt idx="7">
                  <c:v>1500</c:v>
                </c:pt>
                <c:pt idx="8">
                  <c:v>1355</c:v>
                </c:pt>
                <c:pt idx="9">
                  <c:v>2006</c:v>
                </c:pt>
                <c:pt idx="10">
                  <c:v>1948</c:v>
                </c:pt>
                <c:pt idx="11">
                  <c:v>1668</c:v>
                </c:pt>
              </c:numCache>
            </c:numRef>
          </c:val>
        </c:ser>
        <c:ser>
          <c:idx val="0"/>
          <c:order val="1"/>
          <c:tx>
            <c:strRef>
              <c:f>'1'!$B$9</c:f>
              <c:strCache>
                <c:ptCount val="1"/>
                <c:pt idx="0">
                  <c:v>2019г.</c:v>
                </c:pt>
              </c:strCache>
            </c:strRef>
          </c:tx>
          <c:spPr>
            <a:solidFill>
              <a:schemeClr val="tx2"/>
            </a:solidFill>
            <a:ln>
              <a:solidFill>
                <a:srgbClr val="00206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'1'!$C$7:$N$7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'1'!$C$9:$N$9</c:f>
              <c:numCache>
                <c:formatCode>General</c:formatCode>
                <c:ptCount val="12"/>
                <c:pt idx="0">
                  <c:v>1185</c:v>
                </c:pt>
                <c:pt idx="1">
                  <c:v>849</c:v>
                </c:pt>
                <c:pt idx="2">
                  <c:v>986</c:v>
                </c:pt>
                <c:pt idx="3">
                  <c:v>1786</c:v>
                </c:pt>
                <c:pt idx="4">
                  <c:v>922</c:v>
                </c:pt>
                <c:pt idx="5">
                  <c:v>1188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132325888"/>
        <c:axId val="88346560"/>
      </c:barChart>
      <c:catAx>
        <c:axId val="13232588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8346560"/>
        <c:crosses val="autoZero"/>
        <c:auto val="1"/>
        <c:lblAlgn val="ctr"/>
        <c:lblOffset val="100"/>
        <c:noMultiLvlLbl val="0"/>
      </c:catAx>
      <c:valAx>
        <c:axId val="8834656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Количество обращений</a:t>
                </a:r>
              </a:p>
            </c:rich>
          </c:tx>
          <c:layout>
            <c:manualLayout>
              <c:xMode val="edge"/>
              <c:yMode val="edge"/>
              <c:x val="1.4853519714530286E-2"/>
              <c:y val="0.1951493019894277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232588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9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</c:dTable>
    </c:plotArea>
    <c:legend>
      <c:legendPos val="r"/>
      <c:layout/>
      <c:overlay val="0"/>
      <c:txPr>
        <a:bodyPr/>
        <a:lstStyle/>
        <a:p>
          <a:pPr>
            <a:defRPr sz="825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ln>
      <a:solidFill>
        <a:schemeClr val="tx2"/>
      </a:solidFill>
    </a:ln>
  </c:spPr>
  <c:txPr>
    <a:bodyPr/>
    <a:lstStyle/>
    <a:p>
      <a:pPr>
        <a:defRPr sz="9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61448074804996"/>
          <c:y val="3.8294168842471714E-2"/>
          <c:w val="0.75599124518961869"/>
          <c:h val="0.793121509072131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'[Диаграмма в Microsoft PowerPoint]Для диаграмм'!$D$4</c:f>
              <c:strCache>
                <c:ptCount val="1"/>
                <c:pt idx="0">
                  <c:v>2 кв</c:v>
                </c:pt>
              </c:strCache>
            </c:strRef>
          </c:tx>
          <c:spPr>
            <a:solidFill>
              <a:schemeClr val="tx2"/>
            </a:solidFill>
            <a:ln>
              <a:solidFill>
                <a:srgbClr val="002060"/>
              </a:solidFill>
            </a:ln>
          </c:spPr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PowerPoint]Для диаграмм'!$B$5:$B$21</c:f>
              <c:strCache>
                <c:ptCount val="17"/>
                <c:pt idx="0">
                  <c:v>Жалоба</c:v>
                </c:pt>
                <c:pt idx="1">
                  <c:v>Консультации</c:v>
                </c:pt>
                <c:pt idx="2">
                  <c:v>Заявка на основные услуги:</c:v>
                </c:pt>
                <c:pt idx="3">
                  <c:v>заявка на ТП</c:v>
                </c:pt>
                <c:pt idx="4">
                  <c:v>заявление на перераспределение мощности</c:v>
                </c:pt>
                <c:pt idx="5">
                  <c:v>заявление о переоформление документов</c:v>
                </c:pt>
                <c:pt idx="6">
                  <c:v>заявление о восстановлении документов</c:v>
                </c:pt>
                <c:pt idx="7">
                  <c:v>заявление на продление ТУ для ТП</c:v>
                </c:pt>
                <c:pt idx="8">
                  <c:v>заявление на заключение договора оказания услуг по передаче электрической энергии</c:v>
                </c:pt>
                <c:pt idx="9">
                  <c:v>Заявка на дополнительные услуги:</c:v>
                </c:pt>
                <c:pt idx="10">
                  <c:v>заявка на платные услуги</c:v>
                </c:pt>
                <c:pt idx="11">
                  <c:v>заявка на прочие услуги</c:v>
                </c:pt>
                <c:pt idx="12">
                  <c:v>заявка на услуги по приборам учета</c:v>
                </c:pt>
                <c:pt idx="13">
                  <c:v>Приём документов</c:v>
                </c:pt>
                <c:pt idx="14">
                  <c:v>Выдача документов</c:v>
                </c:pt>
                <c:pt idx="15">
                  <c:v>Отзыв потребителя</c:v>
                </c:pt>
                <c:pt idx="16">
                  <c:v>Предложение потребителя</c:v>
                </c:pt>
              </c:strCache>
            </c:strRef>
          </c:cat>
          <c:val>
            <c:numRef>
              <c:f>'[Диаграмма в Microsoft PowerPoint]Для диаграмм'!$D$5:$D$21</c:f>
              <c:numCache>
                <c:formatCode>0.00</c:formatCode>
                <c:ptCount val="17"/>
                <c:pt idx="0">
                  <c:v>0.38501026694045171</c:v>
                </c:pt>
                <c:pt idx="1">
                  <c:v>77.4640657084189</c:v>
                </c:pt>
                <c:pt idx="2">
                  <c:v>18.326488706365502</c:v>
                </c:pt>
                <c:pt idx="3">
                  <c:v>17.428131416837783</c:v>
                </c:pt>
                <c:pt idx="4">
                  <c:v>0</c:v>
                </c:pt>
                <c:pt idx="5">
                  <c:v>0.82135523613963046</c:v>
                </c:pt>
                <c:pt idx="6">
                  <c:v>2.5667351129363452E-2</c:v>
                </c:pt>
                <c:pt idx="7">
                  <c:v>5.1334702258726904E-2</c:v>
                </c:pt>
                <c:pt idx="8">
                  <c:v>0</c:v>
                </c:pt>
                <c:pt idx="9">
                  <c:v>3.1057494866529773</c:v>
                </c:pt>
                <c:pt idx="10">
                  <c:v>1.7197125256673513</c:v>
                </c:pt>
                <c:pt idx="11">
                  <c:v>0</c:v>
                </c:pt>
                <c:pt idx="12">
                  <c:v>1.3860369609856265</c:v>
                </c:pt>
                <c:pt idx="13">
                  <c:v>0</c:v>
                </c:pt>
                <c:pt idx="14">
                  <c:v>0.38501026694045171</c:v>
                </c:pt>
                <c:pt idx="15">
                  <c:v>2.5667351129363452E-2</c:v>
                </c:pt>
                <c:pt idx="16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32327936"/>
        <c:axId val="88344256"/>
      </c:barChart>
      <c:catAx>
        <c:axId val="1323279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8344256"/>
        <c:crosses val="autoZero"/>
        <c:auto val="1"/>
        <c:lblAlgn val="ctr"/>
        <c:lblOffset val="100"/>
        <c:noMultiLvlLbl val="0"/>
      </c:catAx>
      <c:valAx>
        <c:axId val="8834425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категории в общем количестве обращений, %</a:t>
                </a:r>
              </a:p>
            </c:rich>
          </c:tx>
          <c:layout>
            <c:manualLayout>
              <c:xMode val="edge"/>
              <c:yMode val="edge"/>
              <c:x val="0.20152274354135491"/>
              <c:y val="0.91558872849227158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23279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230769230769289"/>
          <c:y val="4.0000000000000022E-2"/>
          <c:w val="0.53846153846153844"/>
          <c:h val="0.6742857142857264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PowerPoint]Для диаграмм'!$B$29;'[Диаграмма в Microsoft PowerPoint]Для диаграмм'!$B$31:$B$37</c:f>
              <c:strCache>
                <c:ptCount val="8"/>
                <c:pt idx="0">
                  <c:v>Очные обращения</c:v>
                </c:pt>
                <c:pt idx="1">
                  <c:v>Канцелярия</c:v>
                </c:pt>
                <c:pt idx="2">
                  <c:v>Телефонный звонок</c:v>
                </c:pt>
                <c:pt idx="3">
                  <c:v>Интернет-приемная/E-mail</c:v>
                </c:pt>
                <c:pt idx="4">
                  <c:v>Online консультация</c:v>
                </c:pt>
                <c:pt idx="5">
                  <c:v>Голосовой ящик</c:v>
                </c:pt>
                <c:pt idx="6">
                  <c:v>Интернет-приемная Генерального директора</c:v>
                </c:pt>
                <c:pt idx="7">
                  <c:v>Книга жалоб и предложений</c:v>
                </c:pt>
              </c:strCache>
            </c:strRef>
          </c:cat>
          <c:val>
            <c:numRef>
              <c:f>'[Диаграмма в Microsoft PowerPoint]Для диаграмм'!$D$29;'[Диаграмма в Microsoft PowerPoint]Для диаграмм'!$D$31:$D$37</c:f>
              <c:numCache>
                <c:formatCode>0</c:formatCode>
                <c:ptCount val="8"/>
                <c:pt idx="0">
                  <c:v>5.1324503311258276</c:v>
                </c:pt>
                <c:pt idx="1">
                  <c:v>3.3112582781456956E-2</c:v>
                </c:pt>
                <c:pt idx="2">
                  <c:v>47.052980132450337</c:v>
                </c:pt>
                <c:pt idx="3">
                  <c:v>5.5629139072847682</c:v>
                </c:pt>
                <c:pt idx="4">
                  <c:v>0.82781456953642385</c:v>
                </c:pt>
                <c:pt idx="5">
                  <c:v>0.46357615894039739</c:v>
                </c:pt>
                <c:pt idx="6">
                  <c:v>0.46357615894039739</c:v>
                </c:pt>
                <c:pt idx="7">
                  <c:v>3.3112582781456956E-2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12562688"/>
        <c:axId val="105440384"/>
      </c:barChart>
      <c:catAx>
        <c:axId val="1125626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5440384"/>
        <c:crossesAt val="0"/>
        <c:auto val="1"/>
        <c:lblAlgn val="ctr"/>
        <c:lblOffset val="100"/>
        <c:noMultiLvlLbl val="0"/>
      </c:catAx>
      <c:valAx>
        <c:axId val="105440384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канала коммуникации в общем количестве обращений, %</a:t>
                </a:r>
              </a:p>
            </c:rich>
          </c:tx>
          <c:layout>
            <c:manualLayout>
              <c:xMode val="edge"/>
              <c:yMode val="edge"/>
              <c:x val="0.25275652937270787"/>
              <c:y val="0.8283428571428576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25626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2159383033419029"/>
          <c:y val="7.582938388625593E-2"/>
          <c:w val="0.52185089974293042"/>
          <c:h val="0.6492890995260665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4193408"/>
        <c:axId val="134130496"/>
      </c:barChart>
      <c:catAx>
        <c:axId val="341934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134130496"/>
        <c:crossesAt val="0"/>
        <c:auto val="1"/>
        <c:lblAlgn val="ctr"/>
        <c:lblOffset val="100"/>
        <c:noMultiLvlLbl val="0"/>
      </c:catAx>
      <c:valAx>
        <c:axId val="1341304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/>
                </a:pPr>
                <a:r>
                  <a:rPr lang="ru-RU" sz="800"/>
                  <a:t>Удельный вес тематик обращений</a:t>
                </a:r>
                <a:r>
                  <a:rPr lang="ru-RU" sz="800" baseline="0"/>
                  <a:t> в общем количестве обращений</a:t>
                </a:r>
                <a:r>
                  <a:rPr lang="ru-RU" sz="800"/>
                  <a:t>, %</a:t>
                </a:r>
              </a:p>
            </c:rich>
          </c:tx>
          <c:layout>
            <c:manualLayout>
              <c:xMode val="edge"/>
              <c:yMode val="edge"/>
              <c:x val="0.22698000796172971"/>
              <c:y val="0.82837282780410759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3419340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1902313624678661"/>
          <c:y val="4.6963847261027855E-2"/>
          <c:w val="0.52699228791773767"/>
          <c:h val="0.69229997459994941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4196480"/>
        <c:axId val="34504704"/>
      </c:barChart>
      <c:catAx>
        <c:axId val="341964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34504704"/>
        <c:crossesAt val="0"/>
        <c:auto val="1"/>
        <c:lblAlgn val="ctr"/>
        <c:lblOffset val="100"/>
        <c:noMultiLvlLbl val="0"/>
      </c:catAx>
      <c:valAx>
        <c:axId val="34504704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/>
                </a:pPr>
                <a:r>
                  <a:rPr lang="ru-RU" sz="800"/>
                  <a:t>Удельный вес тематик обращений</a:t>
                </a:r>
                <a:r>
                  <a:rPr lang="ru-RU" sz="800" baseline="0"/>
                  <a:t> в общем количестве обращений</a:t>
                </a:r>
                <a:r>
                  <a:rPr lang="ru-RU" sz="800"/>
                  <a:t>, %</a:t>
                </a:r>
              </a:p>
            </c:rich>
          </c:tx>
          <c:layout>
            <c:manualLayout>
              <c:xMode val="edge"/>
              <c:yMode val="edge"/>
              <c:x val="0.22698000796172971"/>
              <c:y val="0.82837282780410759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341964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2159383033419029"/>
          <c:y val="7.582938388625593E-2"/>
          <c:w val="0.52185089974293042"/>
          <c:h val="0.64928909952606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'[Диаграмма в Microsoft PowerPoint]Для диаграмм'!$D$43</c:f>
              <c:strCache>
                <c:ptCount val="1"/>
                <c:pt idx="0">
                  <c:v>2 кв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('D:\Управление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диаграмм'!$B$38;'D:\Управление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диаграмм'!$B$52;'D:\Управление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диаграмм'!$B$62;'D:\Управление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диаграмм'!$B$68;'D:\Управление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диаграмм'!$B$73;'D:\Управление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диаграмм'!$B$83;'D:\Управление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диаграмм'!$B$91;'D:\Управление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диаграмм'!$B$101;'D:\Управление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диаграмм'!$B$104)</c:f>
              <c:strCache>
                <c:ptCount val="9"/>
                <c:pt idx="0">
                  <c:v>Технологическое присоединение</c:v>
                </c:pt>
                <c:pt idx="1">
                  <c:v>Передача электрической энергии</c:v>
                </c:pt>
                <c:pt idx="2">
                  <c:v>Отключение электрической энергии</c:v>
                </c:pt>
                <c:pt idx="3">
                  <c:v>Техническое обслуживание электросетевых объектов</c:v>
                </c:pt>
                <c:pt idx="4">
                  <c:v>Коммерческий учет электроэнергии</c:v>
                </c:pt>
                <c:pt idx="5">
                  <c:v>Дополнительные услуги</c:v>
                </c:pt>
                <c:pt idx="6">
                  <c:v>Качество обслуживания</c:v>
                </c:pt>
                <c:pt idx="7">
                  <c:v>Контактная информация</c:v>
                </c:pt>
                <c:pt idx="8">
                  <c:v>Прочее</c:v>
                </c:pt>
              </c:strCache>
            </c:strRef>
          </c:cat>
          <c:val>
            <c:numRef>
              <c:f>'[Диаграмма в Microsoft PowerPoint]Для диаграмм'!$D$44:$D$110</c:f>
              <c:numCache>
                <c:formatCode>0.00</c:formatCode>
                <c:ptCount val="9"/>
                <c:pt idx="0">
                  <c:v>25.385010266940451</c:v>
                </c:pt>
                <c:pt idx="1">
                  <c:v>3.2597535934291577</c:v>
                </c:pt>
                <c:pt idx="2">
                  <c:v>60.651950718685832</c:v>
                </c:pt>
                <c:pt idx="3">
                  <c:v>1.7197125256673513</c:v>
                </c:pt>
                <c:pt idx="4">
                  <c:v>2.5924024640657084</c:v>
                </c:pt>
                <c:pt idx="5">
                  <c:v>1.7453798767967144</c:v>
                </c:pt>
                <c:pt idx="6">
                  <c:v>0.20533880903490762</c:v>
                </c:pt>
                <c:pt idx="7">
                  <c:v>2.9517453798767965</c:v>
                </c:pt>
                <c:pt idx="8">
                  <c:v>1.4887063655030801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63440128"/>
        <c:axId val="105442112"/>
      </c:barChart>
      <c:catAx>
        <c:axId val="1634401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105442112"/>
        <c:crossesAt val="0"/>
        <c:auto val="1"/>
        <c:lblAlgn val="ctr"/>
        <c:lblOffset val="100"/>
        <c:noMultiLvlLbl val="0"/>
      </c:catAx>
      <c:valAx>
        <c:axId val="10544211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/>
                </a:pPr>
                <a:r>
                  <a:rPr lang="ru-RU" sz="800"/>
                  <a:t>Удельный вес тематик обращений</a:t>
                </a:r>
                <a:r>
                  <a:rPr lang="ru-RU" sz="800" baseline="0"/>
                  <a:t> в общем количестве обращений</a:t>
                </a:r>
                <a:r>
                  <a:rPr lang="ru-RU" sz="800"/>
                  <a:t>, %</a:t>
                </a:r>
              </a:p>
            </c:rich>
          </c:tx>
          <c:layout>
            <c:manualLayout>
              <c:xMode val="edge"/>
              <c:yMode val="edge"/>
              <c:x val="0.22698000796172971"/>
              <c:y val="0.82837282780410759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16344012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2722513089005761"/>
          <c:y val="4.0404040404040414E-2"/>
          <c:w val="0.61780104712043105"/>
          <c:h val="0.6464646464646466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PowerPoint]Для диаграмм'!$B$126:$B$192</c:f>
              <c:strCache>
                <c:ptCount val="9"/>
                <c:pt idx="0">
                  <c:v>Технологическое присоединение</c:v>
                </c:pt>
                <c:pt idx="1">
                  <c:v>Передача электрической энергии</c:v>
                </c:pt>
                <c:pt idx="2">
                  <c:v>Отключение электрической энергии</c:v>
                </c:pt>
                <c:pt idx="3">
                  <c:v>Техническое обслуживание электросетевых объектов</c:v>
                </c:pt>
                <c:pt idx="4">
                  <c:v>Коммерческий учет электроэнергии</c:v>
                </c:pt>
                <c:pt idx="5">
                  <c:v>Дополнительные услуги</c:v>
                </c:pt>
                <c:pt idx="6">
                  <c:v>Качество обслуживания</c:v>
                </c:pt>
                <c:pt idx="7">
                  <c:v>Контактная информация</c:v>
                </c:pt>
                <c:pt idx="8">
                  <c:v>Прочее</c:v>
                </c:pt>
              </c:strCache>
            </c:strRef>
          </c:cat>
          <c:val>
            <c:numRef>
              <c:f>'[Диаграмма в Microsoft PowerPoint]Для диаграмм'!$D$126:$D$192</c:f>
              <c:numCache>
                <c:formatCode>0.00</c:formatCode>
                <c:ptCount val="9"/>
                <c:pt idx="0">
                  <c:v>20</c:v>
                </c:pt>
                <c:pt idx="1">
                  <c:v>40</c:v>
                </c:pt>
                <c:pt idx="2">
                  <c:v>20</c:v>
                </c:pt>
                <c:pt idx="3">
                  <c:v>13.333333333333334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6.666666666666667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88654080"/>
        <c:axId val="105442688"/>
      </c:barChart>
      <c:catAx>
        <c:axId val="1886540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5442688"/>
        <c:crossesAt val="0"/>
        <c:auto val="1"/>
        <c:lblAlgn val="ctr"/>
        <c:lblOffset val="100"/>
        <c:noMultiLvlLbl val="0"/>
      </c:catAx>
      <c:valAx>
        <c:axId val="105442688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тематик жалоб в общем количестве обращений, %</a:t>
                </a:r>
              </a:p>
            </c:rich>
          </c:tx>
          <c:layout>
            <c:manualLayout>
              <c:xMode val="edge"/>
              <c:yMode val="edge"/>
              <c:x val="0.20767876742679892"/>
              <c:y val="0.82837243829370555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886540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9904149385907565"/>
          <c:y val="3.8043478260869602E-2"/>
          <c:w val="0.45712287872412932"/>
          <c:h val="0.67934782608695665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4263552"/>
        <c:axId val="34509312"/>
      </c:barChart>
      <c:catAx>
        <c:axId val="342635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4509312"/>
        <c:crossesAt val="0"/>
        <c:auto val="1"/>
        <c:lblAlgn val="ctr"/>
        <c:lblOffset val="100"/>
        <c:noMultiLvlLbl val="0"/>
      </c:catAx>
      <c:valAx>
        <c:axId val="3450931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результата обработки жалоб в общем количестве жалоб, %</a:t>
                </a:r>
              </a:p>
            </c:rich>
          </c:tx>
          <c:layout>
            <c:manualLayout>
              <c:xMode val="edge"/>
              <c:yMode val="edge"/>
              <c:x val="0.20812488555209957"/>
              <c:y val="0.82735632183908048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42635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7123287671232877"/>
          <c:y val="3.8043478260869602E-2"/>
          <c:w val="0.47945205479452052"/>
          <c:h val="0.679347826086956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PowerPoint]Для диаграмм'!$B$199:$B$203</c:f>
              <c:strCache>
                <c:ptCount val="5"/>
                <c:pt idx="0">
                  <c:v>В работе</c:v>
                </c:pt>
                <c:pt idx="1">
                  <c:v>Неправомерная жалоба</c:v>
                </c:pt>
                <c:pt idx="2">
                  <c:v>Передана на рассмотрение сторонней организации</c:v>
                </c:pt>
                <c:pt idx="3">
                  <c:v>Правомерная, кор. мероприятия  не требуются</c:v>
                </c:pt>
                <c:pt idx="4">
                  <c:v>Правомерная, кор. мероприятия требуются</c:v>
                </c:pt>
              </c:strCache>
            </c:strRef>
          </c:cat>
          <c:val>
            <c:numRef>
              <c:f>'[Диаграмма в Microsoft PowerPoint]Для диаграмм'!$D$199:$D$203</c:f>
              <c:numCache>
                <c:formatCode>0.00</c:formatCode>
                <c:ptCount val="5"/>
                <c:pt idx="0">
                  <c:v>6.666666666666667</c:v>
                </c:pt>
                <c:pt idx="1">
                  <c:v>6.666666666666667</c:v>
                </c:pt>
                <c:pt idx="2">
                  <c:v>0</c:v>
                </c:pt>
                <c:pt idx="3">
                  <c:v>66.666666666666657</c:v>
                </c:pt>
                <c:pt idx="4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51026176"/>
        <c:axId val="75967872"/>
      </c:barChart>
      <c:catAx>
        <c:axId val="1510261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5967872"/>
        <c:crossesAt val="0"/>
        <c:auto val="1"/>
        <c:lblAlgn val="ctr"/>
        <c:lblOffset val="100"/>
        <c:noMultiLvlLbl val="0"/>
      </c:catAx>
      <c:valAx>
        <c:axId val="7596787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результата обработки жалоб в общем количестве жалоб, %</a:t>
                </a:r>
              </a:p>
            </c:rich>
          </c:tx>
          <c:layout>
            <c:manualLayout>
              <c:xMode val="edge"/>
              <c:yMode val="edge"/>
              <c:x val="0.20812475568213548"/>
              <c:y val="0.83542736505761739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510261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03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4662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D9DAD67-DA0A-41E8-92FD-462214F0101C}" type="datetimeFigureOut">
              <a:rPr lang="ru-RU"/>
              <a:pPr>
                <a:defRPr/>
              </a:pPr>
              <a:t>11.07.2019</a:t>
            </a:fld>
            <a:endParaRPr lang="ru-RU" dirty="0"/>
          </a:p>
        </p:txBody>
      </p:sp>
      <p:sp>
        <p:nvSpPr>
          <p:cNvPr id="603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03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4662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E35A449-D099-4F8F-9758-CCBF850DB41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22344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662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11175"/>
            <a:ext cx="3400425" cy="25511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594" y="3228855"/>
            <a:ext cx="7943054" cy="3058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662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855562D-74E2-4EF1-BA21-C18D48684D1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77505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05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10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16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21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5265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20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373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25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400425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1F843-3BBF-1342-A7A9-DC8EA13E8B06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7924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E50DF-F166-465A-94AB-54661EEE87D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762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E4AE9-3150-48DA-9E0B-8CF3F9529A8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938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5F55B-C62C-4166-82B4-A96DD013FD9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920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F6C63-87E5-46C3-A6FD-480B109170B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609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B5C13-A50E-4907-8C73-24D7C4783C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258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3C163-0A67-4704-A7BD-59B2FA74EEC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515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9E31F-AFCF-48CD-8AC6-8A8D4030612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984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49487-32D9-4F78-AA36-2BFBD540D37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850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3E5A4-B49D-4E3F-8F7C-F67983459C2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554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BD4B4-9715-46B7-BCD9-E1E7052F825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990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6DFE3-DC45-4997-B28F-A26D390010A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977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6CF6D-AF0D-42BE-8B8C-6A671B49C1F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713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364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5704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4848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C4E5EDD7-9864-4F15-8353-8BCE7AE76FF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1794716"/>
      </p:ext>
    </p:extLst>
  </p:cSld>
  <p:clrMapOvr>
    <a:masterClrMapping/>
  </p:clrMapOvr>
  <p:transition spd="slow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1E13A82A-BAF4-4B49-8E73-4DFE67A323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4607268"/>
      </p:ext>
    </p:extLst>
  </p:cSld>
  <p:clrMapOvr>
    <a:masterClrMapping/>
  </p:clrMapOvr>
  <p:transition spd="slow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024A96C2-EFB5-4504-A793-4BE88119905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165602"/>
      </p:ext>
    </p:extLst>
  </p:cSld>
  <p:clrMapOvr>
    <a:masterClrMapping/>
  </p:clrMapOvr>
  <p:transition spd="slow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60820FFB-8A21-47ED-B1E9-3F197DBC36F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8362137"/>
      </p:ext>
    </p:extLst>
  </p:cSld>
  <p:clrMapOvr>
    <a:masterClrMapping/>
  </p:clrMapOvr>
  <p:transition spd="slow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Объект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223" b="68848" l="28646" r="72865">
                        <a14:foregroundMark x1="46250" y1="46484" x2="46250" y2="46484"/>
                        <a14:foregroundMark x1="53281" y1="42969" x2="53281" y2="42969"/>
                        <a14:foregroundMark x1="57344" y1="41895" x2="57344" y2="41895"/>
                        <a14:foregroundMark x1="60677" y1="41895" x2="60677" y2="41895"/>
                        <a14:foregroundMark x1="63802" y1="41895" x2="63802" y2="41895"/>
                        <a14:foregroundMark x1="54167" y1="50195" x2="54167" y2="50195"/>
                        <a14:foregroundMark x1="56198" y1="50684" x2="56198" y2="50684"/>
                        <a14:foregroundMark x1="60000" y1="50879" x2="60000" y2="50879"/>
                        <a14:foregroundMark x1="63177" y1="51758" x2="63177" y2="51758"/>
                        <a14:foregroundMark x1="66719" y1="51367" x2="66719" y2="51367"/>
                        <a14:foregroundMark x1="70260" y1="51465" x2="70260" y2="51465"/>
                        <a14:foregroundMark x1="42240" y1="34570" x2="42240" y2="34570"/>
                        <a14:foregroundMark x1="43281" y1="34180" x2="43281" y2="34180"/>
                        <a14:foregroundMark x1="43542" y1="35547" x2="43542" y2="35547"/>
                        <a14:foregroundMark x1="44219" y1="35742" x2="44219" y2="35742"/>
                        <a14:foregroundMark x1="38125" y1="35352" x2="38125" y2="35352"/>
                        <a14:foregroundMark x1="42240" y1="34473" x2="42240" y2="34473"/>
                        <a14:foregroundMark x1="43125" y1="33789" x2="43125" y2="33789"/>
                        <a14:backgroundMark x1="29167" y1="29297" x2="29167" y2="29297"/>
                        <a14:backgroundMark x1="29688" y1="30957" x2="29688" y2="30957"/>
                        <a14:backgroundMark x1="29115" y1="41113" x2="29115" y2="41113"/>
                        <a14:backgroundMark x1="32708" y1="33496" x2="32708" y2="33496"/>
                        <a14:backgroundMark x1="36979" y1="30371" x2="36979" y2="30371"/>
                        <a14:backgroundMark x1="42969" y1="32227" x2="42969" y2="32227"/>
                        <a14:backgroundMark x1="47448" y1="41309" x2="47448" y2="41309"/>
                        <a14:backgroundMark x1="48125" y1="54004" x2="48125" y2="54004"/>
                        <a14:backgroundMark x1="46719" y1="61719" x2="46719" y2="61719"/>
                        <a14:backgroundMark x1="41667" y1="66895" x2="41667" y2="66895"/>
                        <a14:backgroundMark x1="30000" y1="62109" x2="30000" y2="62109"/>
                        <a14:backgroundMark x1="51771" y1="52148" x2="51771" y2="52148"/>
                        <a14:backgroundMark x1="52083" y1="36816" x2="52083" y2="36816"/>
                        <a14:backgroundMark x1="66927" y1="38477" x2="66927" y2="38477"/>
                        <a14:backgroundMark x1="67396" y1="46094" x2="67396" y2="46094"/>
                        <a14:backgroundMark x1="58333" y1="42480" x2="58333" y2="42480"/>
                        <a14:backgroundMark x1="60781" y1="54199" x2="60781" y2="54199"/>
                        <a14:backgroundMark x1="67708" y1="51660" x2="67708" y2="51660"/>
                        <a14:backgroundMark x1="42656" y1="34082" x2="42656" y2="34082"/>
                        <a14:backgroundMark x1="43333" y1="36133" x2="43333" y2="36133"/>
                        <a14:backgroundMark x1="44115" y1="36816" x2="44115" y2="36816"/>
                        <a14:backgroundMark x1="43646" y1="34863" x2="43646" y2="34863"/>
                        <a14:backgroundMark x1="42031" y1="34863" x2="42031" y2="34863"/>
                        <a14:backgroundMark x1="43021" y1="34570" x2="43021" y2="34570"/>
                        <a14:backgroundMark x1="44219" y1="35645" x2="44219" y2="35645"/>
                        <a14:backgroundMark x1="43542" y1="35645" x2="43542" y2="35645"/>
                        <a14:backgroundMark x1="43229" y1="33984" x2="43229" y2="33984"/>
                        <a14:backgroundMark x1="42240" y1="34570" x2="42240" y2="34570"/>
                      </a14:backgroundRemoval>
                    </a14:imgEffect>
                  </a14:imgLayer>
                </a14:imgProps>
              </a:ext>
            </a:extLst>
          </a:blip>
          <a:srcRect l="29014" t="29007" r="27387" b="32121"/>
          <a:stretch/>
        </p:blipFill>
        <p:spPr>
          <a:xfrm>
            <a:off x="304800" y="56408"/>
            <a:ext cx="1447800" cy="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816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4610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052769"/>
            <a:ext cx="4038600" cy="507342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052769"/>
            <a:ext cx="4038600" cy="507342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6527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052750"/>
            <a:ext cx="4040188" cy="72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94" indent="0">
              <a:buNone/>
              <a:defRPr sz="2000" b="1"/>
            </a:lvl2pPr>
            <a:lvl3pPr marL="913989" indent="0">
              <a:buNone/>
              <a:defRPr sz="1800" b="1"/>
            </a:lvl3pPr>
            <a:lvl4pPr marL="1370984" indent="0">
              <a:buNone/>
              <a:defRPr sz="1600" b="1"/>
            </a:lvl4pPr>
            <a:lvl5pPr marL="1827978" indent="0">
              <a:buNone/>
              <a:defRPr sz="1600" b="1"/>
            </a:lvl5pPr>
            <a:lvl6pPr marL="2284972" indent="0">
              <a:buNone/>
              <a:defRPr sz="1600" b="1"/>
            </a:lvl6pPr>
            <a:lvl7pPr marL="2741968" indent="0">
              <a:buNone/>
              <a:defRPr sz="1600" b="1"/>
            </a:lvl7pPr>
            <a:lvl8pPr marL="3198962" indent="0">
              <a:buNone/>
              <a:defRPr sz="1600" b="1"/>
            </a:lvl8pPr>
            <a:lvl9pPr marL="365595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1916837"/>
            <a:ext cx="4040188" cy="42093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009" y="1052750"/>
            <a:ext cx="4041775" cy="72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94" indent="0">
              <a:buNone/>
              <a:defRPr sz="2000" b="1"/>
            </a:lvl2pPr>
            <a:lvl3pPr marL="913989" indent="0">
              <a:buNone/>
              <a:defRPr sz="1800" b="1"/>
            </a:lvl3pPr>
            <a:lvl4pPr marL="1370984" indent="0">
              <a:buNone/>
              <a:defRPr sz="1600" b="1"/>
            </a:lvl4pPr>
            <a:lvl5pPr marL="1827978" indent="0">
              <a:buNone/>
              <a:defRPr sz="1600" b="1"/>
            </a:lvl5pPr>
            <a:lvl6pPr marL="2284972" indent="0">
              <a:buNone/>
              <a:defRPr sz="1600" b="1"/>
            </a:lvl6pPr>
            <a:lvl7pPr marL="2741968" indent="0">
              <a:buNone/>
              <a:defRPr sz="1600" b="1"/>
            </a:lvl7pPr>
            <a:lvl8pPr marL="3198962" indent="0">
              <a:buNone/>
              <a:defRPr sz="1600" b="1"/>
            </a:lvl8pPr>
            <a:lvl9pPr marL="365595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1916837"/>
            <a:ext cx="4041775" cy="42093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928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8772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24767"/>
            <a:ext cx="8229600" cy="500141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7720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66578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82418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37180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78129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10321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09163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08666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31909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01472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35026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7316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42988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02000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0762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988892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25155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62001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03297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38214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55552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38013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393926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922130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98378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00375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596629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93859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63249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446288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63102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440062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506952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096395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138705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228874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7829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396868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627734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867997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86397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009689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501070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2790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462963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156393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89954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694692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278808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057778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54341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74363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000062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572192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853004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216427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093431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407198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8527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355393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499878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57235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01"/>
            <a:ext cx="9144000" cy="4701001"/>
          </a:xfrm>
          <a:prstGeom prst="rect">
            <a:avLst/>
          </a:prstGeom>
        </p:spPr>
      </p:pic>
      <p:pic>
        <p:nvPicPr>
          <p:cNvPr id="2050" name="Picture 2" descr="E:\Фирменный блок Россети горизонтальный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0" y="5400000"/>
            <a:ext cx="1744615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Фирменный блок горизонтальный 1 строка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00" y="5400000"/>
            <a:ext cx="254197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30240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 descr="Z:\Фирменный стиль 2015 внешний\03 Презентация\prz_2-0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336000"/>
            <a:ext cx="9145304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239693" y="6492890"/>
            <a:ext cx="664615" cy="365125"/>
          </a:xfrm>
        </p:spPr>
        <p:txBody>
          <a:bodyPr/>
          <a:lstStyle>
            <a:lvl1pPr algn="ct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C7F57C0-2A0C-1749-B550-E7413366F02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238" y="6408000"/>
            <a:ext cx="1138893" cy="360000"/>
          </a:xfrm>
          <a:prstGeom prst="rect">
            <a:avLst/>
          </a:prstGeom>
        </p:spPr>
      </p:pic>
      <p:pic>
        <p:nvPicPr>
          <p:cNvPr id="3074" name="Picture 2" descr="E:\Фирменный блок горизонтальный 1 строка белый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620" y="6408000"/>
            <a:ext cx="169465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1206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846565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080229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413381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852288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32506" y="6356450"/>
            <a:ext cx="2132707" cy="364628"/>
          </a:xfrm>
          <a:prstGeom prst="rect">
            <a:avLst/>
          </a:prstGeom>
        </p:spPr>
        <p:txBody>
          <a:bodyPr lIns="91018" tIns="45497" rIns="91018" bIns="45497" anchor="ctr"/>
          <a:lstStyle>
            <a:lvl1pPr algn="l">
              <a:defRPr/>
            </a:lvl1pPr>
          </a:lstStyle>
          <a:p>
            <a:pPr defTabSz="910129">
              <a:defRPr/>
            </a:pPr>
            <a:endParaRPr lang="en-US" sz="1200" dirty="0" smtClean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759312"/>
      </p:ext>
    </p:extLst>
  </p:cSld>
  <p:clrMapOvr>
    <a:masterClrMapping/>
  </p:clrMapOvr>
  <p:transition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178064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565501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01"/>
            <a:ext cx="9144000" cy="4701001"/>
          </a:xfrm>
          <a:prstGeom prst="rect">
            <a:avLst/>
          </a:prstGeom>
        </p:spPr>
      </p:pic>
      <p:pic>
        <p:nvPicPr>
          <p:cNvPr id="2050" name="Picture 2" descr="E:\Фирменный блок Россети горизонтальный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0" y="5400000"/>
            <a:ext cx="1744615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Фирменный блок горизонтальный 1 строка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00" y="5400000"/>
            <a:ext cx="254197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14756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01"/>
            <a:ext cx="9144000" cy="4701001"/>
          </a:xfrm>
          <a:prstGeom prst="rect">
            <a:avLst/>
          </a:prstGeom>
        </p:spPr>
      </p:pic>
      <p:pic>
        <p:nvPicPr>
          <p:cNvPr id="2050" name="Picture 2" descr="E:\Фирменный блок Россети горизонтальный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0" y="5400000"/>
            <a:ext cx="1744615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Фирменный блок горизонтальный 1 строка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00" y="5400000"/>
            <a:ext cx="254197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23997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 descr="Z:\Фирменный стиль 2015 внешний\03 Презентация\prz_2-0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336000"/>
            <a:ext cx="9145304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239693" y="6492882"/>
            <a:ext cx="664615" cy="365125"/>
          </a:xfrm>
        </p:spPr>
        <p:txBody>
          <a:bodyPr/>
          <a:lstStyle>
            <a:lvl1pPr algn="ct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234" y="6408000"/>
            <a:ext cx="1138893" cy="360000"/>
          </a:xfrm>
          <a:prstGeom prst="rect">
            <a:avLst/>
          </a:prstGeom>
        </p:spPr>
      </p:pic>
      <p:pic>
        <p:nvPicPr>
          <p:cNvPr id="3074" name="Picture 2" descr="E:\Фирменный блок горизонтальный 1 строка белый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619" y="6408000"/>
            <a:ext cx="169465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47160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1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33521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09822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59776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61383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87511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8" y="273050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01185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16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5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12256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21706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707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image" Target="../media/image1.jpeg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93" Type="http://schemas.openxmlformats.org/officeDocument/2006/relationships/slideLayout" Target="../slideLayouts/slideLayout93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microsoft.com/office/2007/relationships/hdphoto" Target="../media/hdphoto2.wdp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00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99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9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aseline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aseline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7934B6D-9E4E-4258-A518-2704FB18D3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004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4065" r:id="rId14"/>
    <p:sldLayoutId id="2147484066" r:id="rId15"/>
    <p:sldLayoutId id="2147484067" r:id="rId16"/>
    <p:sldLayoutId id="2147484068" r:id="rId17"/>
    <p:sldLayoutId id="2147484069" r:id="rId18"/>
    <p:sldLayoutId id="2147484070" r:id="rId19"/>
    <p:sldLayoutId id="2147484071" r:id="rId20"/>
    <p:sldLayoutId id="2147484072" r:id="rId21"/>
    <p:sldLayoutId id="2147484073" r:id="rId22"/>
    <p:sldLayoutId id="2147483941" r:id="rId23"/>
    <p:sldLayoutId id="2147483942" r:id="rId24"/>
    <p:sldLayoutId id="2147483943" r:id="rId25"/>
    <p:sldLayoutId id="2147483944" r:id="rId26"/>
    <p:sldLayoutId id="2147483945" r:id="rId27"/>
    <p:sldLayoutId id="2147483946" r:id="rId28"/>
    <p:sldLayoutId id="2147483947" r:id="rId29"/>
    <p:sldLayoutId id="2147483948" r:id="rId30"/>
    <p:sldLayoutId id="2147483949" r:id="rId31"/>
    <p:sldLayoutId id="2147483950" r:id="rId32"/>
    <p:sldLayoutId id="2147483951" r:id="rId33"/>
    <p:sldLayoutId id="2147483952" r:id="rId34"/>
    <p:sldLayoutId id="2147483953" r:id="rId35"/>
    <p:sldLayoutId id="2147483954" r:id="rId36"/>
    <p:sldLayoutId id="2147483955" r:id="rId37"/>
    <p:sldLayoutId id="2147483956" r:id="rId38"/>
    <p:sldLayoutId id="2147483957" r:id="rId39"/>
    <p:sldLayoutId id="2147483958" r:id="rId40"/>
    <p:sldLayoutId id="2147483959" r:id="rId41"/>
    <p:sldLayoutId id="2147483960" r:id="rId42"/>
    <p:sldLayoutId id="2147483961" r:id="rId43"/>
    <p:sldLayoutId id="2147483962" r:id="rId44"/>
    <p:sldLayoutId id="2147483963" r:id="rId45"/>
    <p:sldLayoutId id="2147483964" r:id="rId46"/>
    <p:sldLayoutId id="2147483965" r:id="rId47"/>
    <p:sldLayoutId id="2147483966" r:id="rId48"/>
    <p:sldLayoutId id="2147483967" r:id="rId49"/>
    <p:sldLayoutId id="2147483968" r:id="rId50"/>
    <p:sldLayoutId id="2147483969" r:id="rId51"/>
    <p:sldLayoutId id="2147483970" r:id="rId52"/>
    <p:sldLayoutId id="2147483971" r:id="rId53"/>
    <p:sldLayoutId id="2147483972" r:id="rId54"/>
    <p:sldLayoutId id="2147483973" r:id="rId55"/>
    <p:sldLayoutId id="2147483974" r:id="rId56"/>
    <p:sldLayoutId id="2147483975" r:id="rId57"/>
    <p:sldLayoutId id="2147483976" r:id="rId58"/>
    <p:sldLayoutId id="2147483977" r:id="rId59"/>
    <p:sldLayoutId id="2147483978" r:id="rId60"/>
    <p:sldLayoutId id="2147483979" r:id="rId61"/>
    <p:sldLayoutId id="2147483980" r:id="rId62"/>
    <p:sldLayoutId id="2147483981" r:id="rId63"/>
    <p:sldLayoutId id="2147483982" r:id="rId64"/>
    <p:sldLayoutId id="2147483983" r:id="rId65"/>
    <p:sldLayoutId id="2147483984" r:id="rId66"/>
    <p:sldLayoutId id="2147483985" r:id="rId67"/>
    <p:sldLayoutId id="2147483986" r:id="rId68"/>
    <p:sldLayoutId id="2147483987" r:id="rId69"/>
    <p:sldLayoutId id="2147483988" r:id="rId70"/>
    <p:sldLayoutId id="2147483989" r:id="rId71"/>
    <p:sldLayoutId id="2147483990" r:id="rId72"/>
    <p:sldLayoutId id="2147483991" r:id="rId73"/>
    <p:sldLayoutId id="2147483992" r:id="rId74"/>
    <p:sldLayoutId id="2147483993" r:id="rId75"/>
    <p:sldLayoutId id="2147483994" r:id="rId76"/>
    <p:sldLayoutId id="2147483995" r:id="rId77"/>
    <p:sldLayoutId id="2147483996" r:id="rId78"/>
    <p:sldLayoutId id="2147483997" r:id="rId79"/>
    <p:sldLayoutId id="2147483998" r:id="rId80"/>
    <p:sldLayoutId id="2147483999" r:id="rId81"/>
    <p:sldLayoutId id="2147484000" r:id="rId82"/>
    <p:sldLayoutId id="2147484001" r:id="rId83"/>
    <p:sldLayoutId id="2147484002" r:id="rId84"/>
    <p:sldLayoutId id="2147484003" r:id="rId85"/>
    <p:sldLayoutId id="2147484004" r:id="rId86"/>
    <p:sldLayoutId id="2147484005" r:id="rId87"/>
    <p:sldLayoutId id="2147484006" r:id="rId88"/>
    <p:sldLayoutId id="2147484007" r:id="rId89"/>
    <p:sldLayoutId id="2147484008" r:id="rId90"/>
    <p:sldLayoutId id="2147484009" r:id="rId91"/>
    <p:sldLayoutId id="2147484010" r:id="rId92"/>
    <p:sldLayoutId id="2147484011" r:id="rId93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Arial" charset="0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Arial" charset="0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Arial" charset="0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Arial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Arial" charset="0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Arial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7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6424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331018"/>
            <a:ext cx="9144000" cy="318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>
              <a:solidFill>
                <a:prstClr val="white"/>
              </a:solidFill>
            </a:endParaRPr>
          </a:p>
        </p:txBody>
      </p:sp>
      <p:pic>
        <p:nvPicPr>
          <p:cNvPr id="8" name="Picture 4" descr="C:\Users\bogomolov_a\Documents\Фирменный_стиль\Россети flat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593" y="116632"/>
            <a:ext cx="817371" cy="86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5"/>
          <p:cNvSpPr txBox="1">
            <a:spLocks/>
          </p:cNvSpPr>
          <p:nvPr/>
        </p:nvSpPr>
        <p:spPr>
          <a:xfrm>
            <a:off x="8739386" y="302986"/>
            <a:ext cx="467072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C2B59FA-94E0-4A19-A130-819CA8969678}" type="slidenum">
              <a:rPr lang="ru-RU" sz="1600" smtClean="0">
                <a:solidFill>
                  <a:prstClr val="white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364066" y="67736"/>
            <a:ext cx="817200" cy="86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>
              <a:solidFill>
                <a:prstClr val="white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17901" y1="64921" x2="17901" y2="64921"/>
                        <a14:foregroundMark x1="40123" y1="68586" x2="40123" y2="68586"/>
                        <a14:foregroundMark x1="54938" y1="66492" x2="54938" y2="66492"/>
                        <a14:foregroundMark x1="70370" y1="67539" x2="70370" y2="67539"/>
                        <a14:foregroundMark x1="5556" y1="86911" x2="5556" y2="86911"/>
                        <a14:foregroundMark x1="17901" y1="88482" x2="17901" y2="88482"/>
                        <a14:foregroundMark x1="37037" y1="90576" x2="37037" y2="90576"/>
                        <a14:foregroundMark x1="53704" y1="91623" x2="53704" y2="91623"/>
                        <a14:foregroundMark x1="70988" y1="92147" x2="70988" y2="92147"/>
                        <a14:foregroundMark x1="87654" y1="92147" x2="87654" y2="921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93" y="116645"/>
            <a:ext cx="674923" cy="79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76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1" r:id="rId1"/>
    <p:sldLayoutId id="2147484092" r:id="rId2"/>
    <p:sldLayoutId id="2147484093" r:id="rId3"/>
    <p:sldLayoutId id="2147484094" r:id="rId4"/>
    <p:sldLayoutId id="2147484095" r:id="rId5"/>
    <p:sldLayoutId id="2147484096" r:id="rId6"/>
    <p:sldLayoutId id="2147484097" r:id="rId7"/>
    <p:sldLayoutId id="2147484098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587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6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2228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  <p:sldLayoutId id="2147484102" r:id="rId2"/>
    <p:sldLayoutId id="2147484103" r:id="rId3"/>
    <p:sldLayoutId id="2147484104" r:id="rId4"/>
    <p:sldLayoutId id="2147484105" r:id="rId5"/>
    <p:sldLayoutId id="2147484106" r:id="rId6"/>
    <p:sldLayoutId id="2147484107" r:id="rId7"/>
    <p:sldLayoutId id="2147484108" r:id="rId8"/>
    <p:sldLayoutId id="2147484109" r:id="rId9"/>
    <p:sldLayoutId id="2147484110" r:id="rId10"/>
    <p:sldLayoutId id="2147484111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05.xml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0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0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49232" y="4694713"/>
            <a:ext cx="3923956" cy="2160000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Отчет по работе с потребителями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/>
            </a:r>
            <a:b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</a:b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АО «</a:t>
            </a:r>
            <a:r>
              <a:rPr lang="ru-RU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Тываэнерго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»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/>
            </a:r>
            <a:b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</a:b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за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II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квартал 201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9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 года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187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Динамика поступивших обращений за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8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 и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гг.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2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385831"/>
              </p:ext>
            </p:extLst>
          </p:nvPr>
        </p:nvGraphicFramePr>
        <p:xfrm>
          <a:off x="604837" y="1785937"/>
          <a:ext cx="7934325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1594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категориям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II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3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6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3943537"/>
              </p:ext>
            </p:extLst>
          </p:nvPr>
        </p:nvGraphicFramePr>
        <p:xfrm>
          <a:off x="1676400" y="1066800"/>
          <a:ext cx="6205536" cy="496104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222331"/>
                <a:gridCol w="1143216"/>
                <a:gridCol w="1370101"/>
              </a:tblGrid>
              <a:tr h="4474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Категория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обращений,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Жалоба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0,32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00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Консультация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3018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74,71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основные услуги: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714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19,26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ТП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679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18,72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310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перераспределение мощности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переоформление документов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0,50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3.4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о восстановлении документов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3.5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продление ТУ для ТП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310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3.6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заключение договора оказания услуг по передаче э/</a:t>
                      </a:r>
                      <a:r>
                        <a:rPr kumimoji="0" lang="ru-RU" sz="10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э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0,00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дополнительные услуги: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5,26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4.1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платные услуги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4,46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4.2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прочие услуги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0,00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4.3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услуги по приборам учета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,80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Прием документов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Выдача документов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0,22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Отзыв потребителя о деятельности компании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0,02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310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Предложения потребителя по повышению качества обслуживания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310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Прочее</a:t>
                      </a: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ИТОГО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3896</a:t>
                      </a:r>
                      <a:endParaRPr kumimoji="0" lang="ru-RU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100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439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категориям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II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4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1386417" y="1534583"/>
          <a:ext cx="6371166" cy="3788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7327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каналам поступления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II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5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7691467"/>
              </p:ext>
            </p:extLst>
          </p:nvPr>
        </p:nvGraphicFramePr>
        <p:xfrm>
          <a:off x="1524000" y="990600"/>
          <a:ext cx="6205536" cy="262136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222331"/>
                <a:gridCol w="1143216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Очные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413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10,61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Заочные обращения: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3483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89,39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762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Канцелярия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0,02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762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Телефонный</a:t>
                      </a: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звонок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2853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81,91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524" marR="9524" marT="9522" marB="0" anchor="ctr"/>
                </a:tc>
              </a:tr>
              <a:tr h="186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Интернет-приемная/</a:t>
                      </a:r>
                      <a:r>
                        <a:rPr kumimoji="0" lang="en-US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E-mail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14,61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en-US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Online 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консультация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Голосовой ящик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1,41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Интернет-приемная Генерального директора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0,06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Книга жалоб и предложений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0,06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3896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2371034"/>
              </p:ext>
            </p:extLst>
          </p:nvPr>
        </p:nvGraphicFramePr>
        <p:xfrm>
          <a:off x="1524000" y="3962400"/>
          <a:ext cx="6324600" cy="1771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2547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тематикам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II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6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2965947"/>
              </p:ext>
            </p:extLst>
          </p:nvPr>
        </p:nvGraphicFramePr>
        <p:xfrm>
          <a:off x="1524000" y="990600"/>
          <a:ext cx="6205536" cy="26670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340112"/>
                <a:gridCol w="1025435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Технологическое присоединение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989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25,4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Передача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Отключение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2363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60,7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Техническое обслуживание электросетевых объектов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6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Коммерческий учет электроэнергии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2,6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Дополнительные услуги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1,7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Качество обслуживания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742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Контактная информация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Прочее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1,5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3896</a:t>
                      </a: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493627"/>
              </p:ext>
            </p:extLst>
          </p:nvPr>
        </p:nvGraphicFramePr>
        <p:xfrm>
          <a:off x="1905000" y="3962400"/>
          <a:ext cx="5210175" cy="208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1597003"/>
              </p:ext>
            </p:extLst>
          </p:nvPr>
        </p:nvGraphicFramePr>
        <p:xfrm>
          <a:off x="1143000" y="3810000"/>
          <a:ext cx="69342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5398662"/>
              </p:ext>
            </p:extLst>
          </p:nvPr>
        </p:nvGraphicFramePr>
        <p:xfrm>
          <a:off x="1676400" y="3886200"/>
          <a:ext cx="5943600" cy="208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7585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жалоб по тематикам обращений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II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7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1988666"/>
              </p:ext>
            </p:extLst>
          </p:nvPr>
        </p:nvGraphicFramePr>
        <p:xfrm>
          <a:off x="1524000" y="990600"/>
          <a:ext cx="6205536" cy="25908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340112"/>
                <a:gridCol w="1025435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Технологическое присоединение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Передача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Отключение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Техническое обслуживание </a:t>
                      </a:r>
                      <a:r>
                        <a:rPr kumimoji="0" lang="ru-RU" sz="100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электросетевых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объектов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13,3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6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Коммерческий учет электроэнергии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Дополнительные услуги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4" marR="9524" marT="9522" marB="0" anchor="ctr"/>
                </a:tc>
              </a:tr>
              <a:tr h="190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Качество обслуживания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Контактная информация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Прочее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6,7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4707306"/>
              </p:ext>
            </p:extLst>
          </p:nvPr>
        </p:nvGraphicFramePr>
        <p:xfrm>
          <a:off x="1447800" y="3810000"/>
          <a:ext cx="6248400" cy="1885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132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жалоб по результату рассмотрения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II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8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2709576"/>
              </p:ext>
            </p:extLst>
          </p:nvPr>
        </p:nvGraphicFramePr>
        <p:xfrm>
          <a:off x="1524000" y="990600"/>
          <a:ext cx="6205536" cy="2771901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340112"/>
                <a:gridCol w="1025435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работе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Неправомерная жалоба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Передана на рассмотрение сторонней организации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Правомерная,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мероприятия  не требуются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66,7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627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Правомерная,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мероприятия требуются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На исполнении без просрочки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На исполнении с просрочкой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Исполнено в срок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Исполнено с просрочкой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6,7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kumimoji="0" lang="en-US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9726116"/>
              </p:ext>
            </p:extLst>
          </p:nvPr>
        </p:nvGraphicFramePr>
        <p:xfrm>
          <a:off x="1524000" y="3886200"/>
          <a:ext cx="6248400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0265710"/>
              </p:ext>
            </p:extLst>
          </p:nvPr>
        </p:nvGraphicFramePr>
        <p:xfrm>
          <a:off x="1905000" y="4038600"/>
          <a:ext cx="5400000" cy="16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5294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Презентации Россети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800" b="0" i="0" u="none" strike="noStrike" cap="none" normalizeH="0" baseline="-25000" smtClean="0">
            <a:ln>
              <a:noFill/>
            </a:ln>
            <a:solidFill>
              <a:srgbClr val="003F8B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800" b="0" i="0" u="none" strike="noStrike" cap="none" normalizeH="0" baseline="-25000" smtClean="0">
            <a:ln>
              <a:noFill/>
            </a:ln>
            <a:solidFill>
              <a:srgbClr val="003F8B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113943</TotalTime>
  <Words>623</Words>
  <Application>Microsoft Office PowerPoint</Application>
  <PresentationFormat>Экран (4:3)</PresentationFormat>
  <Paragraphs>278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Шаблон Презентации Россети</vt:lpstr>
      <vt:lpstr>Тема Office</vt:lpstr>
      <vt:lpstr>6_Тема Office</vt:lpstr>
      <vt:lpstr>1_Тема Office</vt:lpstr>
      <vt:lpstr>Отчет по работе с потребителями  АО «Тываэнерго»  за II квартал 2019 года</vt:lpstr>
      <vt:lpstr>Динамика поступивших обращений за 2018 и 2019гг.</vt:lpstr>
      <vt:lpstr>Распределение обращений по категориям за II квартал 2019г. </vt:lpstr>
      <vt:lpstr>Распределение обращений по категориям за II квартал 2019г. </vt:lpstr>
      <vt:lpstr>Распределение обращений по каналам поступления за II квартал 2019г. </vt:lpstr>
      <vt:lpstr>Распределение обращений по тематикам за II квартал 2019г. </vt:lpstr>
      <vt:lpstr>Распределение жалоб по тематикам обращений за II квартал 2019г. </vt:lpstr>
      <vt:lpstr>Распределение жалоб по результату рассмотрения за II квартал 2019г. </vt:lpstr>
    </vt:vector>
  </TitlesOfParts>
  <Company>Холдинг МРСК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Слайды для заседания СД 28.12.2009</dc:title>
  <dc:creator>Лаврова М.А.</dc:creator>
  <cp:lastModifiedBy>Ооржак Шончалай Валерьевна</cp:lastModifiedBy>
  <cp:revision>3483</cp:revision>
  <cp:lastPrinted>2017-02-15T10:37:58Z</cp:lastPrinted>
  <dcterms:created xsi:type="dcterms:W3CDTF">1601-01-01T00:00:00Z</dcterms:created>
  <dcterms:modified xsi:type="dcterms:W3CDTF">2019-07-11T03:57:33Z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